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8"/>
  </p:notesMasterIdLst>
  <p:sldIdLst>
    <p:sldId id="809" r:id="rId2"/>
    <p:sldId id="742" r:id="rId3"/>
    <p:sldId id="749" r:id="rId4"/>
    <p:sldId id="743" r:id="rId5"/>
    <p:sldId id="744" r:id="rId6"/>
    <p:sldId id="745" r:id="rId7"/>
    <p:sldId id="750" r:id="rId8"/>
    <p:sldId id="755" r:id="rId9"/>
    <p:sldId id="756" r:id="rId10"/>
    <p:sldId id="771" r:id="rId11"/>
    <p:sldId id="758" r:id="rId12"/>
    <p:sldId id="759" r:id="rId13"/>
    <p:sldId id="760" r:id="rId14"/>
    <p:sldId id="761" r:id="rId15"/>
    <p:sldId id="762" r:id="rId16"/>
    <p:sldId id="763" r:id="rId17"/>
    <p:sldId id="766" r:id="rId18"/>
    <p:sldId id="764" r:id="rId19"/>
    <p:sldId id="765" r:id="rId20"/>
    <p:sldId id="768" r:id="rId21"/>
    <p:sldId id="769" r:id="rId22"/>
    <p:sldId id="770" r:id="rId23"/>
    <p:sldId id="757" r:id="rId24"/>
    <p:sldId id="772" r:id="rId25"/>
    <p:sldId id="775" r:id="rId26"/>
    <p:sldId id="776" r:id="rId27"/>
    <p:sldId id="774" r:id="rId28"/>
    <p:sldId id="810" r:id="rId29"/>
    <p:sldId id="778" r:id="rId30"/>
    <p:sldId id="779" r:id="rId31"/>
    <p:sldId id="780" r:id="rId32"/>
    <p:sldId id="781" r:id="rId33"/>
    <p:sldId id="782" r:id="rId34"/>
    <p:sldId id="777" r:id="rId35"/>
    <p:sldId id="783" r:id="rId36"/>
    <p:sldId id="751" r:id="rId37"/>
    <p:sldId id="784" r:id="rId38"/>
    <p:sldId id="785" r:id="rId39"/>
    <p:sldId id="786" r:id="rId40"/>
    <p:sldId id="787" r:id="rId41"/>
    <p:sldId id="805" r:id="rId42"/>
    <p:sldId id="790" r:id="rId43"/>
    <p:sldId id="804" r:id="rId44"/>
    <p:sldId id="792" r:id="rId45"/>
    <p:sldId id="793" r:id="rId46"/>
    <p:sldId id="794" r:id="rId47"/>
    <p:sldId id="796" r:id="rId48"/>
    <p:sldId id="797" r:id="rId49"/>
    <p:sldId id="806" r:id="rId50"/>
    <p:sldId id="799" r:id="rId51"/>
    <p:sldId id="798" r:id="rId52"/>
    <p:sldId id="802" r:id="rId53"/>
    <p:sldId id="801" r:id="rId54"/>
    <p:sldId id="803" r:id="rId55"/>
    <p:sldId id="807" r:id="rId56"/>
    <p:sldId id="808" r:id="rId5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5859"/>
  </p:normalViewPr>
  <p:slideViewPr>
    <p:cSldViewPr snapToGrid="0" snapToObjects="1">
      <p:cViewPr varScale="1">
        <p:scale>
          <a:sx n="120" d="100"/>
          <a:sy n="120" d="100"/>
        </p:scale>
        <p:origin x="20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E84BE-6A89-394E-92C5-9C96B5F3F3E5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2A76E-5395-AC44-B5E3-28E03823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75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Vassar = liberal arts college in upstate NY (I think)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4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92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09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87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35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54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18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7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17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06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Plugins and timelines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921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110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8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8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37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860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522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5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832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458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28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from the hello world example in the </a:t>
            </a:r>
            <a:r>
              <a:rPr lang="en-US" dirty="0" err="1"/>
              <a:t>jsPsych</a:t>
            </a:r>
            <a:r>
              <a:rPr lang="en-US" dirty="0"/>
              <a:t> starter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534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776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*definitely* going to need a consent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026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*definitely* going to need a consent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837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*definitely* going to need a consent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218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686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384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them the conditionals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36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only use a few of them on this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58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00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63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97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34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0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56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7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2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3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98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51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14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9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22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05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3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3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ennysmithed.github.io/oels2021/" TargetMode="External"/><Relationship Id="rId2" Type="http://schemas.openxmlformats.org/officeDocument/2006/relationships/hyperlink" Target="https://kennysmithed.github.io/oels202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ovingresearchonline.info/" TargetMode="External"/><Relationship Id="rId5" Type="http://schemas.openxmlformats.org/officeDocument/2006/relationships/hyperlink" Target="https://github.com/jspsych/jsPsych/discussions" TargetMode="External"/><Relationship Id="rId4" Type="http://schemas.openxmlformats.org/officeDocument/2006/relationships/hyperlink" Target="https://www.jspsych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4.pn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overview/media-preloading/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kennysmithed.github.io/oels2020/oels_practical_wk6.html" TargetMode="External"/><Relationship Id="rId2" Type="http://schemas.openxmlformats.org/officeDocument/2006/relationships/hyperlink" Target="https://www.jspsych.org/overview/data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kennysmithed.github.io/oels2020/oels_practical_wk6.html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kennysmithed.github.io/oels2020/oels_practical_wk6.htm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overview/timeline/#conditional-timeline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plugins/list-of-plugin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kennysmithed.github.io/oels2020/oels_practical_wk6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Building online experiments </a:t>
            </a:r>
            <a:br>
              <a:rPr lang="en-US" dirty="0"/>
            </a:br>
            <a:r>
              <a:rPr lang="en-US" dirty="0"/>
              <a:t>using </a:t>
            </a:r>
            <a:r>
              <a:rPr lang="en-US" dirty="0" err="1"/>
              <a:t>javascript</a:t>
            </a:r>
            <a:r>
              <a:rPr lang="en-US" dirty="0"/>
              <a:t> and </a:t>
            </a:r>
            <a:r>
              <a:rPr lang="en-US" dirty="0" err="1"/>
              <a:t>jsPsych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769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44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FE7D0-AE27-C643-A2F9-94E1CCA188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9259"/>
          <a:stretch/>
        </p:blipFill>
        <p:spPr>
          <a:xfrm>
            <a:off x="425231" y="3263901"/>
            <a:ext cx="7252138" cy="10667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59150" y="2756416"/>
            <a:ext cx="114251" cy="6471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346299" y="2110085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59150" y="1524001"/>
            <a:ext cx="1843542" cy="586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663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FE7D0-AE27-C643-A2F9-94E1CCA188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9259"/>
          <a:stretch/>
        </p:blipFill>
        <p:spPr>
          <a:xfrm>
            <a:off x="425231" y="3263901"/>
            <a:ext cx="7252138" cy="10667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40100" y="2756416"/>
            <a:ext cx="196801" cy="863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625699" y="2110085"/>
            <a:ext cx="26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 specific image is called object2.png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40100" y="1473201"/>
            <a:ext cx="2139900" cy="6368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574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FE7D0-AE27-C643-A2F9-94E1CCA188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9259"/>
          <a:stretch/>
        </p:blipFill>
        <p:spPr>
          <a:xfrm>
            <a:off x="425231" y="3263901"/>
            <a:ext cx="7252138" cy="10667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160943" y="2756416"/>
            <a:ext cx="458557" cy="10535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846542" y="2387084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for 1000ms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160943" y="2235716"/>
            <a:ext cx="1880957" cy="1513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313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FE7D0-AE27-C643-A2F9-94E1CCA188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9259"/>
          <a:stretch/>
        </p:blipFill>
        <p:spPr>
          <a:xfrm>
            <a:off x="425231" y="3263901"/>
            <a:ext cx="7252138" cy="10667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124200" y="2915167"/>
            <a:ext cx="331658" cy="11234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2141457" y="2545835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 response required!</a:t>
            </a:r>
          </a:p>
        </p:txBody>
      </p:sp>
    </p:spTree>
    <p:extLst>
      <p:ext uri="{BB962C8B-B14F-4D97-AF65-F5344CB8AC3E}">
        <p14:creationId xmlns:p14="http://schemas.microsoft.com/office/powerpoint/2010/main" val="3480910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FE7D0-AE27-C643-A2F9-94E1CCA188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727" b="55744"/>
          <a:stretch/>
        </p:blipFill>
        <p:spPr>
          <a:xfrm>
            <a:off x="416267" y="3253086"/>
            <a:ext cx="7252138" cy="121023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59150" y="2756416"/>
            <a:ext cx="114251" cy="6471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346299" y="2110085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59150" y="1416424"/>
            <a:ext cx="2957556" cy="69366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535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A899B8-F17A-1748-9D70-D52CD3F02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27" b="55744"/>
          <a:stretch/>
        </p:blipFill>
        <p:spPr>
          <a:xfrm>
            <a:off x="416267" y="3253086"/>
            <a:ext cx="7252138" cy="1210235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40100" y="2756416"/>
            <a:ext cx="196801" cy="863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625699" y="2110085"/>
            <a:ext cx="26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 specific image is called object2.png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40100" y="1353671"/>
            <a:ext cx="3075218" cy="75641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057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A899B8-F17A-1748-9D70-D52CD3F02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27" b="55744"/>
          <a:stretch/>
        </p:blipFill>
        <p:spPr>
          <a:xfrm>
            <a:off x="416267" y="3253086"/>
            <a:ext cx="7252138" cy="1210235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059344" y="2848749"/>
            <a:ext cx="198256" cy="95228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744942" y="2202418"/>
            <a:ext cx="3025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along with label using the </a:t>
            </a:r>
            <a:r>
              <a:rPr lang="en-US" b="1" dirty="0">
                <a:solidFill>
                  <a:srgbClr val="0070C0"/>
                </a:solidFill>
              </a:rPr>
              <a:t>prompt</a:t>
            </a:r>
            <a:r>
              <a:rPr lang="en-US" dirty="0">
                <a:solidFill>
                  <a:srgbClr val="0070C0"/>
                </a:solidFill>
              </a:rPr>
              <a:t> parameter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257600" y="1066800"/>
            <a:ext cx="2829435" cy="113561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621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6477A1F-0400-F148-8650-531CD09186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27" b="55744"/>
          <a:stretch/>
        </p:blipFill>
        <p:spPr>
          <a:xfrm>
            <a:off x="416267" y="3253086"/>
            <a:ext cx="7252138" cy="1210235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160943" y="2756416"/>
            <a:ext cx="541481" cy="125080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846542" y="2387084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for 2000ms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160943" y="2070847"/>
            <a:ext cx="2773692" cy="31623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384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4A5C95-5256-1C46-93E8-570CD0634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27" b="55744"/>
          <a:stretch/>
        </p:blipFill>
        <p:spPr>
          <a:xfrm>
            <a:off x="416267" y="3253086"/>
            <a:ext cx="7252138" cy="1210235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146612" y="2915167"/>
            <a:ext cx="309246" cy="12982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2141457" y="2545835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 response required!</a:t>
            </a:r>
          </a:p>
        </p:txBody>
      </p:sp>
    </p:spTree>
    <p:extLst>
      <p:ext uri="{BB962C8B-B14F-4D97-AF65-F5344CB8AC3E}">
        <p14:creationId xmlns:p14="http://schemas.microsoft.com/office/powerpoint/2010/main" val="3461817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9803-5036-C84C-8859-13A2BD060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and </a:t>
            </a:r>
            <a:r>
              <a:rPr lang="en-US" dirty="0" err="1"/>
              <a:t>jsPsych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73F33-C383-B043-8EF9-5215C1A14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Javascript</a:t>
            </a:r>
            <a:r>
              <a:rPr lang="en-US" dirty="0"/>
              <a:t>: a programming language that runs in web browsers</a:t>
            </a:r>
          </a:p>
          <a:p>
            <a:pPr marL="0" indent="0">
              <a:buNone/>
            </a:pPr>
            <a:r>
              <a:rPr lang="en-US" dirty="0" err="1"/>
              <a:t>jsPsych</a:t>
            </a:r>
            <a:r>
              <a:rPr lang="en-US" dirty="0"/>
              <a:t>: a library that makes it easy to build experiments (</a:t>
            </a:r>
            <a:r>
              <a:rPr lang="en-US" dirty="0">
                <a:hlinkClick r:id="rId3"/>
              </a:rPr>
              <a:t>https://www.jspsych.org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2BA267-87A5-9249-87C5-72EBA4F5055C}"/>
              </a:ext>
            </a:extLst>
          </p:cNvPr>
          <p:cNvSpPr/>
          <p:nvPr/>
        </p:nvSpPr>
        <p:spPr>
          <a:xfrm>
            <a:off x="628650" y="3101024"/>
            <a:ext cx="64579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Roboto" panose="02000000000000000000" pitchFamily="2" charset="0"/>
              </a:rPr>
              <a:t>de Leeuw, J. R. (2015). </a:t>
            </a:r>
            <a:r>
              <a:rPr lang="en-GB" dirty="0" err="1">
                <a:latin typeface="Roboto" panose="02000000000000000000" pitchFamily="2" charset="0"/>
              </a:rPr>
              <a:t>jsPsych</a:t>
            </a:r>
            <a:r>
              <a:rPr lang="en-GB" dirty="0">
                <a:latin typeface="Roboto" panose="02000000000000000000" pitchFamily="2" charset="0"/>
              </a:rPr>
              <a:t>: A JavaScript library for creating </a:t>
            </a:r>
            <a:r>
              <a:rPr lang="en-GB" dirty="0" err="1">
                <a:latin typeface="Roboto" panose="02000000000000000000" pitchFamily="2" charset="0"/>
              </a:rPr>
              <a:t>behavioral</a:t>
            </a:r>
            <a:r>
              <a:rPr lang="en-GB" dirty="0">
                <a:latin typeface="Roboto" panose="02000000000000000000" pitchFamily="2" charset="0"/>
              </a:rPr>
              <a:t> experiments in a web browser. </a:t>
            </a:r>
            <a:r>
              <a:rPr lang="en-GB" i="1" dirty="0" err="1">
                <a:latin typeface="Roboto" panose="02000000000000000000" pitchFamily="2" charset="0"/>
              </a:rPr>
              <a:t>Behavior</a:t>
            </a:r>
            <a:r>
              <a:rPr lang="en-GB" i="1" dirty="0">
                <a:latin typeface="Roboto" panose="02000000000000000000" pitchFamily="2" charset="0"/>
              </a:rPr>
              <a:t> Research Methods</a:t>
            </a:r>
            <a:r>
              <a:rPr lang="en-GB" dirty="0">
                <a:latin typeface="Roboto" panose="02000000000000000000" pitchFamily="2" charset="0"/>
              </a:rPr>
              <a:t>, </a:t>
            </a:r>
            <a:r>
              <a:rPr lang="en-GB" i="1" dirty="0">
                <a:latin typeface="Roboto" panose="02000000000000000000" pitchFamily="2" charset="0"/>
              </a:rPr>
              <a:t>47</a:t>
            </a:r>
            <a:r>
              <a:rPr lang="en-GB" dirty="0">
                <a:latin typeface="Roboto" panose="02000000000000000000" pitchFamily="2" charset="0"/>
              </a:rPr>
              <a:t>, 1-12. doi:10.3758/s13428-014-0458-y.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B8C692-BF06-A24E-A00E-816C1E25A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24" y="2622889"/>
            <a:ext cx="1253067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2C197F-03E0-914C-9474-F8392C2BD7EB}"/>
              </a:ext>
            </a:extLst>
          </p:cNvPr>
          <p:cNvSpPr txBox="1"/>
          <p:nvPr/>
        </p:nvSpPr>
        <p:spPr>
          <a:xfrm flipH="1">
            <a:off x="7174110" y="4502489"/>
            <a:ext cx="1605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Josh de Leeuw</a:t>
            </a:r>
          </a:p>
          <a:p>
            <a:r>
              <a:rPr lang="en-US" i="1" dirty="0"/>
              <a:t>Vassar College</a:t>
            </a:r>
          </a:p>
        </p:txBody>
      </p:sp>
    </p:spTree>
    <p:extLst>
      <p:ext uri="{BB962C8B-B14F-4D97-AF65-F5344CB8AC3E}">
        <p14:creationId xmlns:p14="http://schemas.microsoft.com/office/powerpoint/2010/main" val="293820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FE7D0-AE27-C643-A2F9-94E1CCA188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847" b="35156"/>
          <a:stretch/>
        </p:blipFill>
        <p:spPr>
          <a:xfrm>
            <a:off x="416267" y="3295401"/>
            <a:ext cx="7252138" cy="97715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258235" y="2782332"/>
            <a:ext cx="2986045" cy="9200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5631429" y="2413000"/>
            <a:ext cx="322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(different)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135906" y="1622612"/>
            <a:ext cx="108374" cy="79038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220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FE7D0-AE27-C643-A2F9-94E1CCA188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912" b="9988"/>
          <a:stretch/>
        </p:blipFill>
        <p:spPr>
          <a:xfrm>
            <a:off x="353514" y="3281332"/>
            <a:ext cx="7252138" cy="1136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312024" y="3095100"/>
            <a:ext cx="2546773" cy="51767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5245946" y="2725768"/>
            <a:ext cx="322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(different) image + label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858797" y="1353671"/>
            <a:ext cx="1083932" cy="13720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8E7011-DF8C-4747-B516-D03E3B36305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729318" y="3095100"/>
            <a:ext cx="3129479" cy="75972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388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FE7D0-AE27-C643-A2F9-94E1CCA188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535" b="896"/>
          <a:stretch/>
        </p:blipFill>
        <p:spPr>
          <a:xfrm>
            <a:off x="353514" y="4445000"/>
            <a:ext cx="7252138" cy="4407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263153" y="3668931"/>
            <a:ext cx="2921698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4572000" y="3022600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String many trials together to form a </a:t>
            </a:r>
            <a:r>
              <a:rPr lang="en-US" b="1" dirty="0">
                <a:solidFill>
                  <a:srgbClr val="0070C0"/>
                </a:solidFill>
              </a:rPr>
              <a:t>timeline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369859" y="2483224"/>
            <a:ext cx="814992" cy="53937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DCE32B-4F61-CC4D-A44F-80BBF1784408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113929" y="2264398"/>
            <a:ext cx="70922" cy="7582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1D8CE9-7E2B-F942-9E0B-C6DA04C58EE4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184851" y="2264398"/>
            <a:ext cx="906231" cy="7582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568804-E9FB-7744-B683-540DEF314BE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184851" y="1971318"/>
            <a:ext cx="1686161" cy="10512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7D2139F-9521-0D49-B782-FA97749670E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303059" y="3668931"/>
            <a:ext cx="1881792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33BD50-661C-0F4A-BFC5-C5D31FE91D6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441576" y="3668931"/>
            <a:ext cx="743275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4CD647-8778-064C-B4DF-6FD5F5A3621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184851" y="3668931"/>
            <a:ext cx="426221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406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46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B7F41EF-FAF3-CE4D-B6D2-6FFDCEA31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37" b="77827"/>
          <a:stretch/>
        </p:blipFill>
        <p:spPr>
          <a:xfrm>
            <a:off x="322729" y="3556001"/>
            <a:ext cx="7485529" cy="83483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41158D-1438-2048-BF66-A5A61BBFAC0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912180" y="2756416"/>
            <a:ext cx="216502" cy="8544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795159" y="2110085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 </a:t>
            </a:r>
            <a:r>
              <a:rPr lang="en-US" b="1" dirty="0">
                <a:solidFill>
                  <a:srgbClr val="0070C0"/>
                </a:solidFill>
              </a:rPr>
              <a:t>and get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912180" y="1524001"/>
            <a:ext cx="1890512" cy="586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086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B7F41EF-FAF3-CE4D-B6D2-6FFDCEA31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37" b="77827"/>
          <a:stretch/>
        </p:blipFill>
        <p:spPr>
          <a:xfrm>
            <a:off x="322729" y="3556001"/>
            <a:ext cx="7485529" cy="83483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41158D-1438-2048-BF66-A5A61BBFAC0D}"/>
              </a:ext>
            </a:extLst>
          </p:cNvPr>
          <p:cNvCxnSpPr>
            <a:cxnSpLocks/>
          </p:cNvCxnSpPr>
          <p:nvPr/>
        </p:nvCxnSpPr>
        <p:spPr>
          <a:xfrm flipH="1">
            <a:off x="4329953" y="3086102"/>
            <a:ext cx="1434353" cy="110301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726618" y="2743201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choices</a:t>
            </a:r>
            <a:r>
              <a:rPr lang="en-US" dirty="0">
                <a:solidFill>
                  <a:srgbClr val="0070C0"/>
                </a:solidFill>
              </a:rPr>
              <a:t> parameter contains labels for buttons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975412" y="1753968"/>
            <a:ext cx="868227" cy="9892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67D0FD-4ED8-694E-AB26-01F3CE1D44DB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77437" y="1753969"/>
            <a:ext cx="366202" cy="98923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994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B7F41EF-FAF3-CE4D-B6D2-6FFDCEA31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37" b="77827"/>
          <a:stretch/>
        </p:blipFill>
        <p:spPr>
          <a:xfrm>
            <a:off x="322729" y="3556001"/>
            <a:ext cx="7485529" cy="83483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95520" y="2571750"/>
            <a:ext cx="4564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Note we no longer specify the trial duration: trial lasts until the participant responds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42EE81-E8FA-7E4A-89EE-F3E1FA563870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805082" y="3218081"/>
            <a:ext cx="1572631" cy="54709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C0B580-59E6-EE45-B8E9-AB65A5D2B35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338919" y="3218081"/>
            <a:ext cx="2038794" cy="99533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20B8D9-F059-9344-A6AE-2BC48C5420B2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338919" y="3218081"/>
            <a:ext cx="2038794" cy="83483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066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Confirm trial: going to do this slightly differently and make them click on a button showing the label they just selected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170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Confirm trial: going to do this slightly differently and make them click on a button showing the label they just selected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E4F3A0-DC30-7849-997D-224FACA8675D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4263570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When we build the timeline (i.e. when the experiment is loaded), we don’t know what the confirmation label will be!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983131B-01E9-754B-9247-07F437343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631" r="1472" b="39175"/>
          <a:stretch/>
        </p:blipFill>
        <p:spPr>
          <a:xfrm>
            <a:off x="134470" y="3534876"/>
            <a:ext cx="9009530" cy="140038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3451412" y="3495080"/>
            <a:ext cx="2347403" cy="6555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190DA2-FAD4-8148-A81D-7BD1D23F21B6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3654871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41C6E-035C-984D-A860-8111B661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teaching yourself </a:t>
            </a:r>
            <a:r>
              <a:rPr lang="en-US" dirty="0" err="1"/>
              <a:t>jsPsych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A5790-CD91-6845-A75D-8BF46789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My course</a:t>
            </a:r>
          </a:p>
          <a:p>
            <a:pPr lvl="1"/>
            <a:r>
              <a:rPr lang="en-US" dirty="0"/>
              <a:t>2020 version: </a:t>
            </a:r>
            <a:r>
              <a:rPr lang="en-US" dirty="0">
                <a:hlinkClick r:id="rId2"/>
              </a:rPr>
              <a:t>https://kennysmithed.github.io/oels2020/</a:t>
            </a:r>
            <a:r>
              <a:rPr lang="en-US" dirty="0"/>
              <a:t> (NB uses older version of </a:t>
            </a:r>
            <a:r>
              <a:rPr lang="en-US" dirty="0" err="1"/>
              <a:t>jsPsych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2021 version (ongoing!): </a:t>
            </a:r>
            <a:r>
              <a:rPr lang="en-US" dirty="0">
                <a:hlinkClick r:id="rId3"/>
              </a:rPr>
              <a:t>https://kennysmithed.github.io/oels2021/</a:t>
            </a:r>
            <a:r>
              <a:rPr lang="en-US" dirty="0"/>
              <a:t> </a:t>
            </a:r>
          </a:p>
          <a:p>
            <a:r>
              <a:rPr lang="en-US" dirty="0"/>
              <a:t>These slides </a:t>
            </a:r>
            <a:r>
              <a:rPr lang="en-US"/>
              <a:t>plus examples: </a:t>
            </a:r>
          </a:p>
          <a:p>
            <a:r>
              <a:rPr lang="en-US" dirty="0"/>
              <a:t>The main </a:t>
            </a:r>
            <a:r>
              <a:rPr lang="en-US" dirty="0" err="1"/>
              <a:t>jsPsych</a:t>
            </a:r>
            <a:r>
              <a:rPr lang="en-US" dirty="0"/>
              <a:t> webpage: </a:t>
            </a:r>
            <a:r>
              <a:rPr lang="en-US" dirty="0">
                <a:hlinkClick r:id="rId4"/>
              </a:rPr>
              <a:t>https://www.jspsych.org</a:t>
            </a:r>
            <a:r>
              <a:rPr lang="en-US" dirty="0"/>
              <a:t> </a:t>
            </a:r>
          </a:p>
          <a:p>
            <a:r>
              <a:rPr lang="en-US" dirty="0" err="1"/>
              <a:t>jsPsych</a:t>
            </a:r>
            <a:r>
              <a:rPr lang="en-US" dirty="0"/>
              <a:t> discussion forum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https://github.com/jspsych/jsPsych/discussions</a:t>
            </a:r>
            <a:r>
              <a:rPr lang="en-US" dirty="0"/>
              <a:t> </a:t>
            </a:r>
          </a:p>
          <a:p>
            <a:r>
              <a:rPr lang="en-US" dirty="0"/>
              <a:t>Josh de Leeuw’s tutorials at Moving Research Online workshop, 2020: </a:t>
            </a:r>
            <a:r>
              <a:rPr lang="en-US" dirty="0">
                <a:hlinkClick r:id="rId6"/>
              </a:rPr>
              <a:t>https://www.movingresearchonline.info</a:t>
            </a:r>
            <a:endParaRPr lang="en-US" dirty="0"/>
          </a:p>
          <a:p>
            <a:r>
              <a:rPr lang="en-US" dirty="0"/>
              <a:t>Googling your problems!</a:t>
            </a:r>
          </a:p>
        </p:txBody>
      </p:sp>
    </p:spTree>
    <p:extLst>
      <p:ext uri="{BB962C8B-B14F-4D97-AF65-F5344CB8AC3E}">
        <p14:creationId xmlns:p14="http://schemas.microsoft.com/office/powerpoint/2010/main" val="1443785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28006" y="2571750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But by the time this trial starts, we can retrieve it…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45027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983131B-01E9-754B-9247-07F437343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631" r="1472" b="39175"/>
          <a:stretch/>
        </p:blipFill>
        <p:spPr>
          <a:xfrm>
            <a:off x="134470" y="3534876"/>
            <a:ext cx="9009530" cy="140038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949388" y="3218081"/>
            <a:ext cx="2795639" cy="109394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4C63F81-FD6C-AC43-A015-DA0B86B66BB3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293697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28006" y="2571750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…by consulting the data generated by the immediately preceding trial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32612" y="1757082"/>
            <a:ext cx="312415" cy="8146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983131B-01E9-754B-9247-07F437343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631" r="1472" b="39175"/>
          <a:stretch/>
        </p:blipFill>
        <p:spPr>
          <a:xfrm>
            <a:off x="134470" y="3534876"/>
            <a:ext cx="9009530" cy="140038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038165" y="3218081"/>
            <a:ext cx="706862" cy="128220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F748A0C-5D1F-A347-983F-3CE6B98584DE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3592424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995559" y="2661397"/>
            <a:ext cx="487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That will be the label for our confirmation button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83131B-01E9-754B-9247-07F437343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631" r="1472" b="39175"/>
          <a:stretch/>
        </p:blipFill>
        <p:spPr>
          <a:xfrm>
            <a:off x="134470" y="3534876"/>
            <a:ext cx="9009530" cy="140038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634755" y="3030729"/>
            <a:ext cx="1800554" cy="1744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1FBACF-6955-AE46-B9EA-9E9DE1152A34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6096000" y="1622612"/>
            <a:ext cx="339309" cy="103878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793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67276" y="2914666"/>
            <a:ext cx="495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Post-confirmation display looks like a training trial…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542885" y="2008094"/>
            <a:ext cx="422691" cy="9065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FB9B8B4-E559-734E-8D50-69218DF57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06" y="3667453"/>
            <a:ext cx="9144000" cy="134679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2C9907-5091-BE43-BDE9-A6E45DA7468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602941" y="3283998"/>
            <a:ext cx="939944" cy="58875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A41F97E-4EFC-B542-8FD7-5D1657A91607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621959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67277" y="2914666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…except we use the same trick to get the prompt from their previous trial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184298" y="941294"/>
            <a:ext cx="673702" cy="19733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FB9B8B4-E559-734E-8D50-69218DF57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06" y="3667453"/>
            <a:ext cx="9144000" cy="134679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2C9907-5091-BE43-BDE9-A6E45DA7468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3429000" y="3560997"/>
            <a:ext cx="2755298" cy="113650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54C76CF-E83A-7744-A226-0D98F48D038A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350D19-C65E-714D-B779-3F147DB4B66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184298" y="1640542"/>
            <a:ext cx="152400" cy="127412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362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C0A8AF-D851-B44C-B514-2CD03242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307"/>
            <a:ext cx="7043012" cy="507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85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245BD6-216C-DD42-9909-C836D38DD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5" y="3249243"/>
            <a:ext cx="9123345" cy="18572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451874" y="3054165"/>
            <a:ext cx="193754" cy="46373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90B66A-682C-254A-955C-1E644557F476}"/>
              </a:ext>
            </a:extLst>
          </p:cNvPr>
          <p:cNvSpPr txBox="1"/>
          <p:nvPr/>
        </p:nvSpPr>
        <p:spPr>
          <a:xfrm>
            <a:off x="1074855" y="2130835"/>
            <a:ext cx="3141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html-button-response plugin to show formatted text and get them to click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28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245BD6-216C-DD42-9909-C836D38DD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5" y="3249243"/>
            <a:ext cx="9123345" cy="18572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397000" y="3003965"/>
            <a:ext cx="1910059" cy="79333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1D29E-A8B6-F347-8C8B-8F88767419FF}"/>
              </a:ext>
            </a:extLst>
          </p:cNvPr>
          <p:cNvSpPr txBox="1"/>
          <p:nvPr/>
        </p:nvSpPr>
        <p:spPr>
          <a:xfrm>
            <a:off x="1505801" y="1803636"/>
            <a:ext cx="3602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“stimulus” is the text that will appear on the screen.</a:t>
            </a:r>
          </a:p>
          <a:p>
            <a:r>
              <a:rPr lang="en-US" dirty="0">
                <a:solidFill>
                  <a:srgbClr val="0070C0"/>
                </a:solidFill>
              </a:rPr>
              <a:t>(I have added some formatting to make it look nice)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A9FEDB-805B-D34F-A25D-ADB5B984CE46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307059" y="1685365"/>
            <a:ext cx="2026941" cy="1182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998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245BD6-216C-DD42-9909-C836D38DD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5" y="3249243"/>
            <a:ext cx="9123345" cy="18572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326776" y="3105298"/>
            <a:ext cx="3321289" cy="161013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1D29E-A8B6-F347-8C8B-8F88767419FF}"/>
              </a:ext>
            </a:extLst>
          </p:cNvPr>
          <p:cNvSpPr txBox="1"/>
          <p:nvPr/>
        </p:nvSpPr>
        <p:spPr>
          <a:xfrm>
            <a:off x="2052648" y="2735966"/>
            <a:ext cx="519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Here there is only one choice, which is to consent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2EC020-932B-0E49-AF19-99F42E648515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8065" y="1963271"/>
            <a:ext cx="2129253" cy="77269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352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C88D4C-AFEB-D74E-943D-3B797FB8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62" y="0"/>
            <a:ext cx="71872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26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uilding Block Creator Pack Pieces Mixed Variety Of Set Pieces image 0">
            <a:extLst>
              <a:ext uri="{FF2B5EF4-FFF2-40B4-BE49-F238E27FC236}">
                <a16:creationId xmlns:a16="http://schemas.microsoft.com/office/drawing/2014/main" id="{BE0F4CF4-150C-5347-AE71-557FE4243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18017"/>
            <a:ext cx="9168342" cy="639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283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C88D4C-AFEB-D74E-943D-3B797FB8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62" y="0"/>
            <a:ext cx="7187275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8FD71F-B2F2-C343-896B-5BA46F3E1969}"/>
              </a:ext>
            </a:extLst>
          </p:cNvPr>
          <p:cNvSpPr txBox="1"/>
          <p:nvPr/>
        </p:nvSpPr>
        <p:spPr>
          <a:xfrm>
            <a:off x="4452948" y="1935718"/>
            <a:ext cx="3509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survey-html-form allows you to collect various kinds</a:t>
            </a:r>
          </a:p>
          <a:p>
            <a:r>
              <a:rPr lang="en-US" dirty="0">
                <a:solidFill>
                  <a:srgbClr val="0070C0"/>
                </a:solidFill>
              </a:rPr>
              <a:t>of responses on a single screen</a:t>
            </a:r>
          </a:p>
        </p:txBody>
      </p:sp>
    </p:spTree>
    <p:extLst>
      <p:ext uri="{BB962C8B-B14F-4D97-AF65-F5344CB8AC3E}">
        <p14:creationId xmlns:p14="http://schemas.microsoft.com/office/powerpoint/2010/main" val="4178592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78028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238-1F33-934D-8B30-6326BAAD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involving audio stimuli and keyboard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71F7-A67F-0D48-BBB5-3E10BDA1B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77797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Based on Gomez, R. L. &amp; </a:t>
            </a:r>
            <a:r>
              <a:rPr lang="en-US" dirty="0" err="1"/>
              <a:t>Gerken</a:t>
            </a:r>
            <a:r>
              <a:rPr lang="en-US" dirty="0"/>
              <a:t>, L. (1999) Artificial grammar learning by 1-year-olds leads to specific and abstract knowledge. </a:t>
            </a:r>
            <a:r>
              <a:rPr lang="en-US" i="1" dirty="0"/>
              <a:t>Cognition, 70, </a:t>
            </a:r>
            <a:r>
              <a:rPr lang="en-US" dirty="0"/>
              <a:t>109-135.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CBA6A-4C85-654B-859A-4EA84A9F0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850" y="1986658"/>
            <a:ext cx="2679700" cy="20193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832AC8-5C3D-2648-8837-C7F0ECBCD0D6}"/>
              </a:ext>
            </a:extLst>
          </p:cNvPr>
          <p:cNvSpPr txBox="1">
            <a:spLocks/>
          </p:cNvSpPr>
          <p:nvPr/>
        </p:nvSpPr>
        <p:spPr>
          <a:xfrm>
            <a:off x="628650" y="2117131"/>
            <a:ext cx="5283200" cy="1758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Can participants implicitly learn an underlying grammar from presentation of positive examples, and subsequently differentiate between strings generated by / not generated by that grammar?</a:t>
            </a:r>
          </a:p>
          <a:p>
            <a:r>
              <a:rPr lang="en-US" dirty="0"/>
              <a:t>Standard paradigm in the artificial grammar learning literature, e.g. </a:t>
            </a:r>
            <a:r>
              <a:rPr lang="en-US" dirty="0" err="1"/>
              <a:t>Reber</a:t>
            </a:r>
            <a:r>
              <a:rPr lang="en-US" dirty="0"/>
              <a:t>, 1967, 1989; Wilson et al., 2015; 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C31581-DA5E-B44F-9FA2-2D7466B956C5}"/>
              </a:ext>
            </a:extLst>
          </p:cNvPr>
          <p:cNvSpPr txBox="1">
            <a:spLocks/>
          </p:cNvSpPr>
          <p:nvPr/>
        </p:nvSpPr>
        <p:spPr>
          <a:xfrm>
            <a:off x="628650" y="4005958"/>
            <a:ext cx="7886700" cy="8636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audio-keyboard-response</a:t>
            </a:r>
            <a:r>
              <a:rPr lang="en-US" dirty="0"/>
              <a:t> plugin to present word sequences during training (NB no response required)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html-keyboard-response</a:t>
            </a:r>
            <a:r>
              <a:rPr lang="en-US"/>
              <a:t> </a:t>
            </a:r>
            <a:r>
              <a:rPr lang="en-US" dirty="0"/>
              <a:t>plugin to obtain yes/no responses on test trials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21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43461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1D0ED-4585-2741-8562-6EBD1DAB9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76" y="1348396"/>
            <a:ext cx="5981950" cy="32635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Previous examples were quite easy to achieve using existing plugins</a:t>
            </a:r>
          </a:p>
          <a:p>
            <a:pPr marL="0" indent="0">
              <a:buNone/>
            </a:pPr>
            <a:r>
              <a:rPr lang="en-US" dirty="0"/>
              <a:t>But what if there isn’t a plugin that does exactly what you want? E.g. image </a:t>
            </a:r>
            <a:r>
              <a:rPr lang="en-US" b="1" dirty="0"/>
              <a:t>and</a:t>
            </a:r>
            <a:r>
              <a:rPr lang="en-US" dirty="0"/>
              <a:t> audio on a single trial</a:t>
            </a:r>
          </a:p>
          <a:p>
            <a:pPr marL="0" indent="0">
              <a:buNone/>
            </a:pPr>
            <a:r>
              <a:rPr lang="en-US" dirty="0"/>
              <a:t>Two options:</a:t>
            </a:r>
          </a:p>
          <a:p>
            <a:r>
              <a:rPr lang="en-US" dirty="0"/>
              <a:t>Smuggle in images to the prompt on an audio-button-response trial, or smuggle in audio to the prompt on an image-button response trial</a:t>
            </a:r>
          </a:p>
          <a:p>
            <a:r>
              <a:rPr lang="en-US" dirty="0"/>
              <a:t>Edit the plugin to produce a custom plugin, e.g. an image-audio-button-response plugin!</a:t>
            </a:r>
          </a:p>
          <a:p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25C7D7-CC60-2F4A-8619-AF42AAABB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75036" y="760164"/>
              <a:ext cx="1098204" cy="7271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63F083-7E68-E743-956D-3A2C9BBE4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85722" y="2983967"/>
              <a:ext cx="1098204" cy="727114"/>
            </a:xfrm>
            <a:prstGeom prst="rect">
              <a:avLst/>
            </a:prstGeom>
          </p:spPr>
        </p:pic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598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F110081-DB5C-5247-A5B2-7BBA2FF3E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49" y="1803400"/>
            <a:ext cx="5614003" cy="2019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934237-5A94-5049-83F4-1ECFE343F7FD}"/>
              </a:ext>
            </a:extLst>
          </p:cNvPr>
          <p:cNvSpPr/>
          <p:nvPr/>
        </p:nvSpPr>
        <p:spPr>
          <a:xfrm>
            <a:off x="2819399" y="2952206"/>
            <a:ext cx="3539187" cy="5656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3002512-26CB-D346-BE8F-DE98B6B13AC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632" b="15632"/>
          <a:stretch/>
        </p:blipFill>
        <p:spPr>
          <a:xfrm>
            <a:off x="7075872" y="1382170"/>
            <a:ext cx="963086" cy="6619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4BF14CD-ED3A-C84E-AAE5-3C33916C47C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632" b="15632"/>
          <a:stretch/>
        </p:blipFill>
        <p:spPr>
          <a:xfrm>
            <a:off x="7085243" y="3406814"/>
            <a:ext cx="963086" cy="66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97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06053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Additional things you will want to know how to 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assignment to conditions</a:t>
            </a:r>
          </a:p>
          <a:p>
            <a:r>
              <a:rPr lang="en-US" dirty="0"/>
              <a:t>Preloading stimuli</a:t>
            </a:r>
          </a:p>
          <a:p>
            <a:r>
              <a:rPr lang="en-US" dirty="0"/>
              <a:t>Saving data</a:t>
            </a:r>
          </a:p>
          <a:p>
            <a:r>
              <a:rPr lang="en-US" dirty="0"/>
              <a:t>Recording audio responses</a:t>
            </a:r>
          </a:p>
          <a:p>
            <a:r>
              <a:rPr lang="en-US" dirty="0"/>
              <a:t>Reading in trial lists</a:t>
            </a:r>
          </a:p>
          <a:p>
            <a:r>
              <a:rPr lang="en-US" dirty="0"/>
              <a:t>Contingent progression</a:t>
            </a:r>
          </a:p>
        </p:txBody>
      </p:sp>
    </p:spTree>
    <p:extLst>
      <p:ext uri="{BB962C8B-B14F-4D97-AF65-F5344CB8AC3E}">
        <p14:creationId xmlns:p14="http://schemas.microsoft.com/office/powerpoint/2010/main" val="1196106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0B923-CC3E-7D48-BD74-BBB0AAC2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assignment to conditions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3289D-E172-CF49-928E-01BC21CFA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07620"/>
            <a:ext cx="8574956" cy="210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69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62841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64C78-BFFC-9244-8242-D3112C356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 and timelines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BE4BC-3A54-0544-B676-867FFD31D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Plugins:</a:t>
            </a:r>
            <a:r>
              <a:rPr lang="en-US" dirty="0"/>
              <a:t> basic building blocks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Timeline:</a:t>
            </a:r>
            <a:r>
              <a:rPr lang="en-US" dirty="0"/>
              <a:t> a sequence of those building blocks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82A4F5-E036-344A-9254-0DB56657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50" y="1785084"/>
            <a:ext cx="7920000" cy="1215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EEC6F-F537-7A42-AE55-BD6A16349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675859"/>
            <a:ext cx="7791450" cy="54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89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917C-8384-3540-B5E6-8395E715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Preloading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AF01-C685-2447-B781-F144DBF6A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1482"/>
            <a:ext cx="7886700" cy="110728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Downloading images, sound files </a:t>
            </a:r>
            <a:r>
              <a:rPr lang="en-US" dirty="0" err="1"/>
              <a:t>etc</a:t>
            </a:r>
            <a:r>
              <a:rPr lang="en-US" dirty="0"/>
              <a:t> takes an unpredictable amount of time.</a:t>
            </a:r>
          </a:p>
          <a:p>
            <a:r>
              <a:rPr lang="en-US" dirty="0"/>
              <a:t>Trial durations ignore the time taken to download</a:t>
            </a:r>
          </a:p>
          <a:p>
            <a:r>
              <a:rPr lang="en-US" dirty="0"/>
              <a:t>And beware: if you are testing your code, your browser might already have loaded and cached the stimuli, so you won’t notice the lag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23F6D-B8AF-794F-8EF0-26ADD56DC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509" y="2667001"/>
            <a:ext cx="2916891" cy="8699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9E3643-50C1-B64A-B189-166737853449}"/>
              </a:ext>
            </a:extLst>
          </p:cNvPr>
          <p:cNvSpPr txBox="1">
            <a:spLocks/>
          </p:cNvSpPr>
          <p:nvPr/>
        </p:nvSpPr>
        <p:spPr>
          <a:xfrm>
            <a:off x="628650" y="2178350"/>
            <a:ext cx="4969809" cy="19294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The solution: preloading</a:t>
            </a:r>
          </a:p>
          <a:p>
            <a:r>
              <a:rPr lang="en-US" sz="1900" dirty="0"/>
              <a:t>Requires you to use the </a:t>
            </a:r>
            <a:r>
              <a:rPr lang="en-US" sz="1900" b="1" dirty="0"/>
              <a:t>preload</a:t>
            </a:r>
            <a:r>
              <a:rPr lang="en-US" sz="1900" dirty="0"/>
              <a:t> plugin</a:t>
            </a:r>
          </a:p>
          <a:p>
            <a:r>
              <a:rPr lang="en-US" sz="1900" dirty="0"/>
              <a:t>Certain plugins mark parameters (e.g. stimuli) for automatic preloading by the preload plugin</a:t>
            </a:r>
          </a:p>
          <a:p>
            <a:r>
              <a:rPr lang="en-US" sz="1900" dirty="0"/>
              <a:t>You can add everything else to a manual preload list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2C18B2-22A4-404C-A3B2-E5AA8ABCAE52}"/>
              </a:ext>
            </a:extLst>
          </p:cNvPr>
          <p:cNvSpPr txBox="1">
            <a:spLocks/>
          </p:cNvSpPr>
          <p:nvPr/>
        </p:nvSpPr>
        <p:spPr>
          <a:xfrm>
            <a:off x="628650" y="4107757"/>
            <a:ext cx="7886700" cy="869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See </a:t>
            </a:r>
            <a:r>
              <a:rPr lang="en-US" sz="1800" dirty="0" err="1"/>
              <a:t>jsPsych</a:t>
            </a:r>
            <a:r>
              <a:rPr lang="en-US" sz="1800" dirty="0"/>
              <a:t> pages on preloading: </a:t>
            </a:r>
            <a:r>
              <a:rPr lang="en-US" sz="1800" dirty="0">
                <a:hlinkClick r:id="rId3"/>
              </a:rPr>
              <a:t>https://www.jspsych.org/overview/media-preloading/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661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917C-8384-3540-B5E6-8395E715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AF01-C685-2447-B781-F144DBF6A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You need to save data on your server, not on the participant’s computer!</a:t>
            </a:r>
          </a:p>
          <a:p>
            <a:pPr marL="0" indent="0">
              <a:buNone/>
            </a:pPr>
            <a:r>
              <a:rPr lang="en-US" dirty="0"/>
              <a:t>Requires a bit of extra infrastructure: PHP script to write data to server (and a server that can run PHP)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See e.g.</a:t>
            </a:r>
          </a:p>
          <a:p>
            <a:r>
              <a:rPr lang="en-US" dirty="0" err="1"/>
              <a:t>jsPsych</a:t>
            </a:r>
            <a:r>
              <a:rPr lang="en-US" dirty="0"/>
              <a:t> pages on data: </a:t>
            </a:r>
            <a:r>
              <a:rPr lang="en-US" dirty="0">
                <a:hlinkClick r:id="rId2"/>
              </a:rPr>
              <a:t>https://www.jspsych.org/overview/data/</a:t>
            </a:r>
            <a:endParaRPr lang="en-US" dirty="0"/>
          </a:p>
          <a:p>
            <a:r>
              <a:rPr lang="en-US" dirty="0"/>
              <a:t>Week 6+ of my course (e.g. </a:t>
            </a:r>
            <a:r>
              <a:rPr lang="en-US" dirty="0">
                <a:hlinkClick r:id="rId3"/>
              </a:rPr>
              <a:t>https://kennysmithed.github.io/oels2020/oels_practical_wk6.html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You can save data at the end of the experiment or after every trial</a:t>
            </a:r>
          </a:p>
          <a:p>
            <a:r>
              <a:rPr lang="en-US" b="1" dirty="0"/>
              <a:t>Do trial-by-trial if you can!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0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audio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Accessing a participants’ microphone (and camera!) is quite straightforward</a:t>
            </a:r>
          </a:p>
          <a:p>
            <a:r>
              <a:rPr lang="en-US" dirty="0"/>
              <a:t>Although they have to approve, so you need to warn them you will request access</a:t>
            </a:r>
          </a:p>
          <a:p>
            <a:pPr marL="0" indent="0">
              <a:buNone/>
            </a:pPr>
            <a:r>
              <a:rPr lang="en-US" dirty="0"/>
              <a:t>Recording audio data involves a little bit of extra work</a:t>
            </a:r>
          </a:p>
          <a:p>
            <a:r>
              <a:rPr lang="en-US" dirty="0"/>
              <a:t>Another PHP script to save the audio data to your server</a:t>
            </a:r>
          </a:p>
          <a:p>
            <a:r>
              <a:rPr lang="en-US" dirty="0"/>
              <a:t>See week 8 of my course: (</a:t>
            </a:r>
            <a:r>
              <a:rPr lang="en-US" dirty="0">
                <a:hlinkClick r:id="rId2"/>
              </a:rPr>
              <a:t>https://kennysmithed.github.io/oels2020/oels_practical_wk8.html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Audio quality varies, and sometimes the quality degrades, but you get decent audio from 95% of participants</a:t>
            </a:r>
          </a:p>
        </p:txBody>
      </p:sp>
    </p:spTree>
    <p:extLst>
      <p:ext uri="{BB962C8B-B14F-4D97-AF65-F5344CB8AC3E}">
        <p14:creationId xmlns:p14="http://schemas.microsoft.com/office/powerpoint/2010/main" val="177536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in trial lists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 usually generate trial lists on the fly in the experiment code</a:t>
            </a:r>
          </a:p>
          <a:p>
            <a:r>
              <a:rPr lang="en-US" dirty="0"/>
              <a:t>e.g. using a </a:t>
            </a:r>
            <a:r>
              <a:rPr lang="en-US" dirty="0" err="1"/>
              <a:t>jsPsych.randomization.repeat</a:t>
            </a:r>
            <a:r>
              <a:rPr lang="en-US" dirty="0"/>
              <a:t>, or a for-loop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If you prefer to have the trial list in a separate file on the server, that’s possible too</a:t>
            </a:r>
          </a:p>
          <a:p>
            <a:r>
              <a:rPr lang="en-US" dirty="0"/>
              <a:t>Reading in CSV files is slightly tricky because it involves a delay in accessing a file on the server (you have to force the browser to wait until the trial list is loaded)</a:t>
            </a:r>
          </a:p>
          <a:p>
            <a:r>
              <a:rPr lang="en-US" dirty="0"/>
              <a:t>See weeks 8-10 of my course (</a:t>
            </a:r>
            <a:r>
              <a:rPr lang="en-US" dirty="0">
                <a:hlinkClick r:id="rId2"/>
              </a:rPr>
              <a:t>https://kennysmithed.github.io/oels2020/oels_practical_wk8.html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98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Contingent progression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6448"/>
            <a:ext cx="7886700" cy="38458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Useful to be able to control who progresses beyond a certain point in your experiment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https://www.jspsych.org/overview/timeline/#conditional-timelines</a:t>
            </a:r>
            <a:r>
              <a:rPr lang="en-US" dirty="0"/>
              <a:t>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B3DE10-2C1E-F14B-A31D-837BE599437B}"/>
              </a:ext>
            </a:extLst>
          </p:cNvPr>
          <p:cNvGrpSpPr/>
          <p:nvPr/>
        </p:nvGrpSpPr>
        <p:grpSpPr>
          <a:xfrm>
            <a:off x="2641112" y="1633286"/>
            <a:ext cx="5324030" cy="2556073"/>
            <a:chOff x="4048570" y="1969889"/>
            <a:chExt cx="5324030" cy="25560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4D00B33-A9EC-BB46-877A-71F11AAA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3951"/>
            <a:stretch/>
          </p:blipFill>
          <p:spPr>
            <a:xfrm>
              <a:off x="4048570" y="1969889"/>
              <a:ext cx="5095430" cy="1854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64D817-07FC-5247-B7C8-077D6D490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6331"/>
            <a:stretch/>
          </p:blipFill>
          <p:spPr>
            <a:xfrm>
              <a:off x="4277170" y="3822897"/>
              <a:ext cx="5095430" cy="70306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45F8E98-8605-D54E-99AE-8A9AD3ED7353}"/>
              </a:ext>
            </a:extLst>
          </p:cNvPr>
          <p:cNvSpPr txBox="1"/>
          <p:nvPr/>
        </p:nvSpPr>
        <p:spPr>
          <a:xfrm>
            <a:off x="5440785" y="3933131"/>
            <a:ext cx="2388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(Martin &amp; White, 2021, p. 229-230)</a:t>
            </a:r>
          </a:p>
        </p:txBody>
      </p:sp>
    </p:spTree>
    <p:extLst>
      <p:ext uri="{BB962C8B-B14F-4D97-AF65-F5344CB8AC3E}">
        <p14:creationId xmlns:p14="http://schemas.microsoft.com/office/powerpoint/2010/main" val="296101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147256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2757-8F1F-AB4F-88E3-BF489CAE1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platforms are available!</a:t>
            </a:r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87306363-B7B5-4D44-9E3B-D9B9CEB7EEDC}"/>
              </a:ext>
            </a:extLst>
          </p:cNvPr>
          <p:cNvSpPr/>
          <p:nvPr/>
        </p:nvSpPr>
        <p:spPr>
          <a:xfrm>
            <a:off x="482600" y="2133600"/>
            <a:ext cx="8032750" cy="1879600"/>
          </a:xfrm>
          <a:prstGeom prst="leftRightArrow">
            <a:avLst>
              <a:gd name="adj1" fmla="val 50000"/>
              <a:gd name="adj2" fmla="val 20270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EBE48-6497-B548-B160-5D3560CFF795}"/>
              </a:ext>
            </a:extLst>
          </p:cNvPr>
          <p:cNvSpPr txBox="1"/>
          <p:nvPr/>
        </p:nvSpPr>
        <p:spPr>
          <a:xfrm>
            <a:off x="368300" y="1612900"/>
            <a:ext cx="1135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Flexible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20A853-C6F6-7B48-AB74-B6881B4B53AA}"/>
              </a:ext>
            </a:extLst>
          </p:cNvPr>
          <p:cNvSpPr txBox="1"/>
          <p:nvPr/>
        </p:nvSpPr>
        <p:spPr>
          <a:xfrm>
            <a:off x="368300" y="4013200"/>
            <a:ext cx="1165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Difficult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D8C2C-0795-E544-9FC6-4294FF9D25C1}"/>
              </a:ext>
            </a:extLst>
          </p:cNvPr>
          <p:cNvSpPr txBox="1"/>
          <p:nvPr/>
        </p:nvSpPr>
        <p:spPr>
          <a:xfrm>
            <a:off x="7593944" y="1612900"/>
            <a:ext cx="1325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Inflexible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B7F19-9A11-A249-B7AE-4AD210759F84}"/>
              </a:ext>
            </a:extLst>
          </p:cNvPr>
          <p:cNvSpPr txBox="1"/>
          <p:nvPr/>
        </p:nvSpPr>
        <p:spPr>
          <a:xfrm>
            <a:off x="7921918" y="4013200"/>
            <a:ext cx="731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Easy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A7914-32F3-8745-A440-9C6D68238DF3}"/>
              </a:ext>
            </a:extLst>
          </p:cNvPr>
          <p:cNvSpPr txBox="1"/>
          <p:nvPr/>
        </p:nvSpPr>
        <p:spPr>
          <a:xfrm>
            <a:off x="751866" y="2750234"/>
            <a:ext cx="1075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</a:t>
            </a:r>
          </a:p>
          <a:p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3A0F1-A80E-0449-83D1-C77DB491E514}"/>
              </a:ext>
            </a:extLst>
          </p:cNvPr>
          <p:cNvSpPr txBox="1"/>
          <p:nvPr/>
        </p:nvSpPr>
        <p:spPr>
          <a:xfrm>
            <a:off x="7048762" y="2618769"/>
            <a:ext cx="1169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Qualtrics</a:t>
            </a:r>
          </a:p>
          <a:p>
            <a:r>
              <a:rPr lang="en-US" dirty="0"/>
              <a:t>Gorilla</a:t>
            </a:r>
          </a:p>
          <a:p>
            <a:r>
              <a:rPr lang="en-US" dirty="0"/>
              <a:t>Psychopy3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EEA195-2E83-954F-B7E6-42668513663C}"/>
              </a:ext>
            </a:extLst>
          </p:cNvPr>
          <p:cNvSpPr txBox="1"/>
          <p:nvPr/>
        </p:nvSpPr>
        <p:spPr>
          <a:xfrm>
            <a:off x="4073762" y="2895768"/>
            <a:ext cx="850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jsPsych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82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8A49-905C-6B44-9E79-B93735E3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wide range of plugins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5FD88-B2A4-BD46-BF5A-607E30A86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https://www.jspsych.org/plugins/list-of-plugins/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Building an experiment involves</a:t>
            </a:r>
          </a:p>
          <a:p>
            <a:r>
              <a:rPr lang="en-US" dirty="0"/>
              <a:t>Knowing how to use plugins</a:t>
            </a:r>
          </a:p>
          <a:p>
            <a:r>
              <a:rPr lang="en-US" dirty="0"/>
              <a:t>Figuring out how to piece them together</a:t>
            </a:r>
          </a:p>
          <a:p>
            <a:r>
              <a:rPr lang="en-US" dirty="0"/>
              <a:t>Some tiny bits of html and </a:t>
            </a:r>
            <a:r>
              <a:rPr lang="en-US" dirty="0" err="1"/>
              <a:t>javascript</a:t>
            </a:r>
            <a:r>
              <a:rPr lang="en-US" dirty="0"/>
              <a:t> to connect the plugins and make them do what you want</a:t>
            </a:r>
          </a:p>
          <a:p>
            <a:r>
              <a:rPr lang="en-US" dirty="0"/>
              <a:t>(Occasionally, and optionally, making your own plugin)</a:t>
            </a:r>
          </a:p>
          <a:p>
            <a:r>
              <a:rPr lang="en-US" b="1" dirty="0"/>
              <a:t>Massive reuse of code within and across experiments!</a:t>
            </a:r>
          </a:p>
        </p:txBody>
      </p:sp>
    </p:spTree>
    <p:extLst>
      <p:ext uri="{BB962C8B-B14F-4D97-AF65-F5344CB8AC3E}">
        <p14:creationId xmlns:p14="http://schemas.microsoft.com/office/powerpoint/2010/main" val="171381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D3211-994D-2F43-9965-A2F08BD8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components of artificial language learning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DB9ED-66B9-6C4B-AFA6-2DC3A2233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1. Consent and instructions</a:t>
            </a:r>
          </a:p>
          <a:p>
            <a:r>
              <a:rPr lang="en-US" dirty="0"/>
              <a:t>Minimally, some text + a button click</a:t>
            </a:r>
          </a:p>
          <a:p>
            <a:endParaRPr lang="en-US" sz="900" dirty="0"/>
          </a:p>
          <a:p>
            <a:pPr marL="0" indent="0">
              <a:buNone/>
            </a:pPr>
            <a:r>
              <a:rPr lang="en-US" dirty="0"/>
              <a:t>2. Training</a:t>
            </a:r>
          </a:p>
          <a:p>
            <a:r>
              <a:rPr lang="en-US" dirty="0"/>
              <a:t>Stimuli can be images, text, sounds</a:t>
            </a:r>
          </a:p>
          <a:p>
            <a:r>
              <a:rPr lang="en-US" dirty="0"/>
              <a:t>Entirely passive, or </a:t>
            </a:r>
            <a:r>
              <a:rPr lang="en-US" b="1" dirty="0"/>
              <a:t>responses required to maintain engagement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3. Test</a:t>
            </a:r>
          </a:p>
          <a:p>
            <a:r>
              <a:rPr lang="en-US" dirty="0"/>
              <a:t>Stimuli can be images, text, sounds</a:t>
            </a:r>
          </a:p>
          <a:p>
            <a:r>
              <a:rPr lang="en-US" dirty="0"/>
              <a:t>Responses required: button clicks, key presses, spoken responses</a:t>
            </a:r>
            <a:endParaRPr lang="en-US" sz="1000" dirty="0"/>
          </a:p>
          <a:p>
            <a:pPr marL="0" indent="0">
              <a:buNone/>
            </a:pPr>
            <a:r>
              <a:rPr lang="en-US" dirty="0"/>
              <a:t>4. Demographics/additional info</a:t>
            </a:r>
          </a:p>
          <a:p>
            <a:r>
              <a:rPr lang="en-US" dirty="0"/>
              <a:t>Radio buttons, drop-down menus, numbers, free-text comments, 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17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238-1F33-934D-8B30-6326BAAD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frequency-learning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71F7-A67F-0D48-BBB5-3E10BDA1B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Ferdinand, V., Kirby, S., &amp; Smith, K. (2019). The cognitive roots of regularization in language. </a:t>
            </a:r>
            <a:r>
              <a:rPr lang="en-US" i="1" dirty="0"/>
              <a:t>Cognition, 184, </a:t>
            </a:r>
            <a:r>
              <a:rPr lang="en-US" dirty="0"/>
              <a:t>53-68.</a:t>
            </a:r>
          </a:p>
          <a:p>
            <a:pPr marL="0" indent="0">
              <a:buNone/>
            </a:pPr>
            <a:r>
              <a:rPr lang="en-US" dirty="0"/>
              <a:t>(Code: </a:t>
            </a:r>
            <a:r>
              <a:rPr lang="en-US" dirty="0">
                <a:hlinkClick r:id="rId2"/>
              </a:rPr>
              <a:t>https://kennysmithed.github.io/oels2020/oels_practical_wk6.html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Under what conditions do participants accurately track frequency distributions in their input, and when do they </a:t>
            </a:r>
            <a:r>
              <a:rPr lang="en-US" i="1" dirty="0"/>
              <a:t>regularize</a:t>
            </a:r>
            <a:r>
              <a:rPr lang="en-US" dirty="0"/>
              <a:t> (over-use frequent variants)?</a:t>
            </a:r>
          </a:p>
          <a:p>
            <a:r>
              <a:rPr lang="en-US" dirty="0"/>
              <a:t>Standard paradigm in the artificial language learning literature, e.g. Hudson Kam &amp; Newport, 2005; </a:t>
            </a:r>
            <a:r>
              <a:rPr lang="en-US" dirty="0" err="1"/>
              <a:t>Vouloumanos</a:t>
            </a:r>
            <a:r>
              <a:rPr lang="en-US" dirty="0"/>
              <a:t>, 2008; </a:t>
            </a:r>
            <a:r>
              <a:rPr lang="en-US" dirty="0" err="1"/>
              <a:t>Reali</a:t>
            </a:r>
            <a:r>
              <a:rPr lang="en-US" dirty="0"/>
              <a:t> &amp; Griffiths, 2009; Smith &amp; </a:t>
            </a:r>
            <a:r>
              <a:rPr lang="en-US" dirty="0" err="1"/>
              <a:t>Wonnacott</a:t>
            </a:r>
            <a:r>
              <a:rPr lang="en-US" dirty="0"/>
              <a:t>, 2010; Culbertson et al., 2012; …</a:t>
            </a:r>
          </a:p>
          <a:p>
            <a:endParaRPr lang="en-US" sz="1300" dirty="0"/>
          </a:p>
          <a:p>
            <a:pPr marL="0" indent="0">
              <a:buNone/>
            </a:pPr>
            <a:r>
              <a:rPr lang="en-US" dirty="0"/>
              <a:t>We were interested in effects of domain (linguistic vs non-linguistic stimuli) and demand (number of frequency distributions you have to track) </a:t>
            </a:r>
          </a:p>
        </p:txBody>
      </p:sp>
    </p:spTree>
    <p:extLst>
      <p:ext uri="{BB962C8B-B14F-4D97-AF65-F5344CB8AC3E}">
        <p14:creationId xmlns:p14="http://schemas.microsoft.com/office/powerpoint/2010/main" val="127851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337958" y="1739900"/>
            <a:ext cx="8468084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39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11645</TotalTime>
  <Words>3308</Words>
  <Application>Microsoft Macintosh PowerPoint</Application>
  <PresentationFormat>On-screen Show (16:9)</PresentationFormat>
  <Paragraphs>245</Paragraphs>
  <Slides>56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Helvetica</vt:lpstr>
      <vt:lpstr>Roboto</vt:lpstr>
      <vt:lpstr>Office Theme</vt:lpstr>
      <vt:lpstr>Building online experiments  using javascript and jsPsych</vt:lpstr>
      <vt:lpstr>Javascript and jsPsych</vt:lpstr>
      <vt:lpstr>Resources for teaching yourself jsPsych</vt:lpstr>
      <vt:lpstr>PowerPoint Presentation</vt:lpstr>
      <vt:lpstr>Plugins and timelines</vt:lpstr>
      <vt:lpstr>A wide range of plugins available</vt:lpstr>
      <vt:lpstr>Common components of artificial language learning experiments</vt:lpstr>
      <vt:lpstr>A simple frequency-learning experiment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An example involving audio stimuli and keyboard responses</vt:lpstr>
      <vt:lpstr>Demo</vt:lpstr>
      <vt:lpstr>An unexpected challenge: multimodal stimuli</vt:lpstr>
      <vt:lpstr>An unexpected challenge: multimodal stimuli</vt:lpstr>
      <vt:lpstr>Demo</vt:lpstr>
      <vt:lpstr>Additional things you will want to know how to do</vt:lpstr>
      <vt:lpstr>Random assignment to conditions</vt:lpstr>
      <vt:lpstr>Demo</vt:lpstr>
      <vt:lpstr>Preloading stimuli</vt:lpstr>
      <vt:lpstr>Saving data</vt:lpstr>
      <vt:lpstr>Recording audio responses</vt:lpstr>
      <vt:lpstr>Reading in trial lists</vt:lpstr>
      <vt:lpstr>Contingent progression</vt:lpstr>
      <vt:lpstr>Demo</vt:lpstr>
      <vt:lpstr>Other platforms are available!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Experiments for Language Scientists</dc:title>
  <dc:creator>SMITH Kenny</dc:creator>
  <cp:lastModifiedBy>SMITH Kenny</cp:lastModifiedBy>
  <cp:revision>167</cp:revision>
  <dcterms:created xsi:type="dcterms:W3CDTF">2021-09-13T12:47:36Z</dcterms:created>
  <dcterms:modified xsi:type="dcterms:W3CDTF">2021-10-05T08:07:36Z</dcterms:modified>
</cp:coreProperties>
</file>